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06" r:id="rId3"/>
    <p:sldId id="433" r:id="rId4"/>
    <p:sldId id="460" r:id="rId5"/>
    <p:sldId id="431" r:id="rId6"/>
    <p:sldId id="461" r:id="rId7"/>
    <p:sldId id="462" r:id="rId8"/>
    <p:sldId id="435" r:id="rId9"/>
    <p:sldId id="447" r:id="rId10"/>
    <p:sldId id="463" r:id="rId11"/>
    <p:sldId id="434" r:id="rId12"/>
    <p:sldId id="464" r:id="rId13"/>
    <p:sldId id="436" r:id="rId14"/>
    <p:sldId id="465" r:id="rId15"/>
    <p:sldId id="437" r:id="rId16"/>
    <p:sldId id="466" r:id="rId17"/>
    <p:sldId id="438" r:id="rId18"/>
    <p:sldId id="441" r:id="rId19"/>
    <p:sldId id="439" r:id="rId20"/>
    <p:sldId id="467" r:id="rId21"/>
    <p:sldId id="444" r:id="rId22"/>
    <p:sldId id="445" r:id="rId23"/>
    <p:sldId id="468" r:id="rId24"/>
    <p:sldId id="446" r:id="rId25"/>
    <p:sldId id="442" r:id="rId26"/>
    <p:sldId id="469" r:id="rId27"/>
    <p:sldId id="448" r:id="rId28"/>
    <p:sldId id="472" r:id="rId29"/>
    <p:sldId id="443" r:id="rId30"/>
    <p:sldId id="440" r:id="rId31"/>
    <p:sldId id="473" r:id="rId32"/>
    <p:sldId id="449" r:id="rId33"/>
    <p:sldId id="474" r:id="rId34"/>
    <p:sldId id="426" r:id="rId35"/>
    <p:sldId id="451" r:id="rId36"/>
    <p:sldId id="453" r:id="rId37"/>
    <p:sldId id="452" r:id="rId38"/>
    <p:sldId id="454" r:id="rId39"/>
    <p:sldId id="455" r:id="rId40"/>
    <p:sldId id="459" r:id="rId41"/>
    <p:sldId id="457" r:id="rId42"/>
    <p:sldId id="458" r:id="rId43"/>
    <p:sldId id="405" r:id="rId44"/>
    <p:sldId id="293" r:id="rId45"/>
    <p:sldId id="306" r:id="rId46"/>
    <p:sldId id="450" r:id="rId4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58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da </a:t>
            </a:r>
            <a:r>
              <a:rPr lang="pt-BR" b="1" i="1" dirty="0">
                <a:solidFill>
                  <a:srgbClr val="7030A0"/>
                </a:solidFill>
              </a:rPr>
              <a:t>classificação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encontrar uma </a:t>
            </a:r>
            <a:r>
              <a:rPr lang="pt-BR" b="1" i="1" dirty="0">
                <a:solidFill>
                  <a:srgbClr val="7030A0"/>
                </a:solidFill>
              </a:rPr>
              <a:t>função</a:t>
            </a:r>
            <a:r>
              <a:rPr lang="pt-BR" b="1" i="1" dirty="0">
                <a:solidFill>
                  <a:srgbClr val="00B050"/>
                </a:solidFill>
              </a:rPr>
              <a:t> que separe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os dados em classes com o menor erro possível</a:t>
            </a:r>
            <a:r>
              <a:rPr lang="pt-BR" dirty="0"/>
              <a:t>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08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645" y="1825624"/>
            <a:ext cx="6121069" cy="5032375"/>
          </a:xfrm>
        </p:spPr>
        <p:txBody>
          <a:bodyPr>
            <a:normAutofit/>
          </a:bodyPr>
          <a:lstStyle/>
          <a:p>
            <a:r>
              <a:rPr lang="pt-BR" dirty="0"/>
              <a:t>Como já dá para supor pelo nome, o </a:t>
            </a:r>
            <a:r>
              <a:rPr lang="pt-BR" b="1" i="1" dirty="0">
                <a:solidFill>
                  <a:srgbClr val="00B050"/>
                </a:solidFill>
              </a:rPr>
              <a:t>modelo é treinado sem a presença rótulos</a:t>
            </a:r>
            <a:r>
              <a:rPr lang="pt-BR" dirty="0"/>
              <a:t>.</a:t>
            </a:r>
          </a:p>
          <a:p>
            <a:r>
              <a:rPr lang="pt-BR" dirty="0"/>
              <a:t>Ou seja, </a:t>
            </a:r>
            <a:r>
              <a:rPr lang="pt-BR" b="1" i="1" dirty="0">
                <a:solidFill>
                  <a:srgbClr val="00B050"/>
                </a:solidFill>
              </a:rPr>
              <a:t>não se sabe quais são as respostas corretas</a:t>
            </a:r>
            <a:r>
              <a:rPr lang="pt-BR" dirty="0"/>
              <a:t> para as entradas.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363" y="1825624"/>
            <a:ext cx="6508352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descobrir padrões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estruturas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intrínsecas</a:t>
            </a:r>
            <a:r>
              <a:rPr lang="pt-BR" b="0" i="0" dirty="0">
                <a:effectLst/>
              </a:rPr>
              <a:t> nos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sem o auxílio de orientação explícita</a:t>
            </a:r>
            <a:r>
              <a:rPr lang="pt-BR" b="0" i="0" dirty="0">
                <a:effectLst/>
              </a:rPr>
              <a:t>,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</a:t>
            </a:r>
            <a:r>
              <a:rPr lang="pt-BR" b="0" i="0" dirty="0">
                <a:effectLst/>
              </a:rPr>
              <a:t> apenas, por exemplo,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na similaridade entre as entradas</a:t>
            </a:r>
            <a:r>
              <a:rPr lang="pt-BR" b="0" i="0" dirty="0">
                <a:effectLst/>
              </a:rPr>
              <a:t> (i.e., os atributos).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a proximidade entre os dados.</a:t>
            </a:r>
            <a:endParaRPr lang="pt-BR" b="0" i="0" dirty="0">
              <a:effectLst/>
            </a:endParaRPr>
          </a:p>
          <a:p>
            <a:r>
              <a:rPr lang="pt-BR" dirty="0"/>
              <a:t>São 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714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Abordagem de aprendizado em que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</a:t>
            </a:r>
            <a:r>
              <a:rPr lang="pt-BR" b="0" i="0" dirty="0">
                <a:effectLst/>
              </a:rPr>
              <a:t>, i.e., o algoritmo de ML,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 a tomar decisões interagindo com um ambiente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Frequentemente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em situações</a:t>
            </a:r>
            <a:r>
              <a:rPr lang="pt-BR" b="0" i="0" dirty="0">
                <a:effectLst/>
              </a:rPr>
              <a:t> em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possível ter um conjunto de treinamento</a:t>
            </a:r>
            <a:r>
              <a:rPr lang="pt-BR" b="0" i="0" dirty="0">
                <a:effectLst/>
              </a:rPr>
              <a:t> ou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ambientes onde as respostas não são conhecidas com antecedência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15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6" y="1825624"/>
            <a:ext cx="5603374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 toma ações </a:t>
            </a:r>
            <a:r>
              <a:rPr lang="pt-BR" b="0" i="0" dirty="0">
                <a:effectLst/>
              </a:rPr>
              <a:t>em um ambiente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maximizar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recompensa acumulada </a:t>
            </a:r>
            <a:r>
              <a:rPr lang="pt-BR" b="0" i="0" dirty="0">
                <a:effectLst/>
              </a:rPr>
              <a:t>ao longo do tempo.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é encontrar uma </a:t>
            </a:r>
            <a:r>
              <a:rPr lang="pt-BR" b="1" i="1" dirty="0">
                <a:solidFill>
                  <a:srgbClr val="00B050"/>
                </a:solidFill>
              </a:rPr>
              <a:t>função</a:t>
            </a:r>
            <a:r>
              <a:rPr lang="pt-BR" dirty="0"/>
              <a:t>, chamada de </a:t>
            </a:r>
            <a:r>
              <a:rPr lang="pt-BR" b="1" i="1" dirty="0">
                <a:solidFill>
                  <a:srgbClr val="00B050"/>
                </a:solidFill>
              </a:rPr>
              <a:t>política</a:t>
            </a:r>
            <a:r>
              <a:rPr lang="pt-BR" dirty="0"/>
              <a:t>, que </a:t>
            </a:r>
            <a:r>
              <a:rPr lang="pt-BR" b="1" i="1" dirty="0">
                <a:solidFill>
                  <a:srgbClr val="00B050"/>
                </a:solidFill>
              </a:rPr>
              <a:t>mapeie os estados na sequência de ações que maximize a recompensa acumulada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2636920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182" y="1825624"/>
            <a:ext cx="5353117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 principal característica do aprendizado por reforço é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 aprende através de tentativa e erro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ajustando</a:t>
            </a:r>
            <a:r>
              <a:rPr lang="pt-BR" b="0" i="0" dirty="0">
                <a:effectLst/>
              </a:rPr>
              <a:t>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ações</a:t>
            </a:r>
            <a:r>
              <a:rPr lang="pt-BR" b="0" i="0" dirty="0">
                <a:effectLst/>
              </a:rPr>
              <a:t> com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nos reforços </a:t>
            </a:r>
            <a:r>
              <a:rPr lang="pt-BR" b="0" i="0" dirty="0">
                <a:effectLst/>
              </a:rPr>
              <a:t>(positivos ou negativos) que recebe do ambiente.</a:t>
            </a:r>
          </a:p>
          <a:p>
            <a:r>
              <a:rPr lang="pt-BR" dirty="0"/>
              <a:t>São 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4" y="2559918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</a:t>
            </a:r>
            <a:r>
              <a:rPr lang="pt-BR" b="1" i="1" dirty="0">
                <a:solidFill>
                  <a:srgbClr val="00B050"/>
                </a:solidFill>
              </a:rPr>
              <a:t>vamos focar no supervisionado</a:t>
            </a:r>
            <a:r>
              <a:rPr lang="pt-BR" dirty="0"/>
              <a:t>.</a:t>
            </a:r>
          </a:p>
          <a:p>
            <a:r>
              <a:rPr lang="pt-BR" dirty="0"/>
              <a:t>Dentro do aprendizado supervisionado, temos alguns modelos (ou </a:t>
            </a:r>
            <a:r>
              <a:rPr lang="pt-BR" b="1" i="1" dirty="0">
                <a:solidFill>
                  <a:srgbClr val="00B050"/>
                </a:solidFill>
              </a:rPr>
              <a:t>arquiteturas</a:t>
            </a:r>
            <a:r>
              <a:rPr lang="pt-BR" dirty="0"/>
              <a:t>) de redes neurais </a:t>
            </a:r>
            <a:r>
              <a:rPr lang="pt-BR" b="1" i="1" dirty="0">
                <a:solidFill>
                  <a:srgbClr val="00B050"/>
                </a:solidFill>
              </a:rPr>
              <a:t>que são bastante usados</a:t>
            </a:r>
            <a:r>
              <a:rPr lang="pt-BR" dirty="0"/>
              <a:t>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</a:t>
            </a:r>
            <a:r>
              <a:rPr lang="pt-BR" b="1" i="1" dirty="0">
                <a:solidFill>
                  <a:srgbClr val="00B050"/>
                </a:solidFill>
              </a:rPr>
              <a:t>rede neural densa</a:t>
            </a:r>
            <a:r>
              <a:rPr lang="pt-BR" dirty="0"/>
              <a:t>, devido aos </a:t>
            </a:r>
            <a:r>
              <a:rPr lang="pt-BR" b="1" i="1" dirty="0">
                <a:solidFill>
                  <a:srgbClr val="00B050"/>
                </a:solidFill>
              </a:rPr>
              <a:t>neurônios</a:t>
            </a:r>
            <a:r>
              <a:rPr lang="pt-BR" dirty="0"/>
              <a:t> estarem </a:t>
            </a:r>
            <a:r>
              <a:rPr lang="pt-BR" b="1" i="1" dirty="0">
                <a:solidFill>
                  <a:srgbClr val="00B050"/>
                </a:solidFill>
              </a:rPr>
              <a:t>densamente conectados</a:t>
            </a:r>
            <a:r>
              <a:rPr lang="pt-BR" dirty="0"/>
              <a:t>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no sentido da entrada para 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multidimensionais (tensores 2D, 3D, etc.), como imagens e vídeos.</a:t>
            </a:r>
          </a:p>
          <a:p>
            <a:r>
              <a:rPr lang="pt-BR" b="0" i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coração</a:t>
            </a:r>
            <a:r>
              <a:rPr lang="pt-BR" b="0" i="0" dirty="0">
                <a:effectLst/>
              </a:rPr>
              <a:t>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convolucionais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Elas aplicam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de convolução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 e identificar padrões espaciais</a:t>
            </a:r>
            <a:r>
              <a:rPr lang="pt-BR" b="0" i="0" dirty="0">
                <a:effectLst/>
              </a:rPr>
              <a:t> em imagens ou vídeos.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</a:t>
            </a:r>
            <a:r>
              <a:rPr lang="pt-BR" b="1" i="1" dirty="0" err="1">
                <a:solidFill>
                  <a:srgbClr val="00B050"/>
                </a:solidFill>
              </a:rPr>
              <a:t>TensorFlow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 rede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aprenda automaticamente a detectar características visuais </a:t>
            </a:r>
            <a:r>
              <a:rPr lang="pt-BR" b="0" i="0" dirty="0">
                <a:effectLst/>
              </a:rPr>
              <a:t>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7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lidar com dados sequenciais</a:t>
            </a:r>
            <a:r>
              <a:rPr lang="pt-BR" b="0" i="0" dirty="0">
                <a:effectLst/>
              </a:rPr>
              <a:t>, onde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ordem e a dependência temporal dos dados são importantes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</a:t>
            </a:r>
            <a:r>
              <a:rPr lang="pt-BR" dirty="0">
                <a:effectLst/>
              </a:rPr>
              <a:t>têm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memória</a:t>
            </a:r>
            <a:r>
              <a:rPr lang="pt-BR" b="0" i="0" dirty="0">
                <a:effectLst/>
              </a:rPr>
              <a:t> de estado interna que permite que elas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mantenham informações sobre as entradas anteriores </a:t>
            </a:r>
            <a:r>
              <a:rPr lang="pt-BR" b="0" i="0" dirty="0">
                <a:effectLst/>
              </a:rPr>
              <a:t>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de análise de texto, reconhecimento de fala, previsão de séries temporais e tradução automática de texto e fala.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Objetivo</a:t>
            </a:r>
            <a:r>
              <a:rPr lang="pt-BR" b="0" i="0" dirty="0">
                <a:effectLst/>
              </a:rPr>
              <a:t>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uma representação latente</a:t>
            </a:r>
            <a:r>
              <a:rPr lang="pt-BR" b="0" i="0" dirty="0">
                <a:effectLst/>
              </a:rPr>
              <a:t>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capture</a:t>
            </a:r>
            <a:r>
              <a:rPr lang="pt-BR" b="0" i="0" dirty="0">
                <a:effectLst/>
              </a:rPr>
              <a:t>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principais características e padrões dos dados </a:t>
            </a:r>
            <a:r>
              <a:rPr lang="pt-BR" b="0" i="0" dirty="0">
                <a:effectLst/>
              </a:rPr>
              <a:t>de entrada.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1744"/>
            <a:ext cx="11252199" cy="253625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 err="1">
                <a:solidFill>
                  <a:srgbClr val="7030A0"/>
                </a:solidFill>
                <a:effectLst/>
              </a:rPr>
              <a:t>encoder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 a entrada em uma representação latente</a:t>
            </a:r>
            <a:r>
              <a:rPr lang="pt-BR" b="0" i="0" dirty="0">
                <a:effectLst/>
              </a:rPr>
              <a:t> (de menor ou maior dimensionalidade) e o </a:t>
            </a:r>
            <a:r>
              <a:rPr lang="pt-BR" b="1" i="1" dirty="0" err="1">
                <a:solidFill>
                  <a:srgbClr val="7030A0"/>
                </a:solidFill>
                <a:effectLst/>
              </a:rPr>
              <a:t>decoder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reconstrói</a:t>
            </a:r>
            <a:r>
              <a:rPr lang="pt-BR" b="0" i="0" dirty="0">
                <a:solidFill>
                  <a:srgbClr val="00B050"/>
                </a:solidFill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 entrada original a partir dela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São usados em compressão de dados, remoção de ruído, </a:t>
            </a:r>
            <a:r>
              <a:rPr lang="pt-BR" dirty="0"/>
              <a:t>codificação de sinais, </a:t>
            </a:r>
            <a:r>
              <a:rPr lang="pt-BR" b="0" i="0" dirty="0">
                <a:effectLst/>
              </a:rPr>
              <a:t>geração de dados sintéticos, etc.</a:t>
            </a:r>
          </a:p>
          <a:p>
            <a:r>
              <a:rPr lang="pt-BR" sz="2800" b="1" dirty="0"/>
              <a:t>OBS</a:t>
            </a:r>
            <a:r>
              <a:rPr lang="pt-BR" sz="2800" dirty="0"/>
              <a:t>.: Alguns autores não o consideram supervisionado.</a:t>
            </a:r>
          </a:p>
        </p:txBody>
      </p:sp>
      <p:pic>
        <p:nvPicPr>
          <p:cNvPr id="1026" name="Picture 2" descr="Capítulo 58 - Introdução aos Autoencoders - Deep Learning Book">
            <a:extLst>
              <a:ext uri="{FF2B5EF4-FFF2-40B4-BE49-F238E27FC236}">
                <a16:creationId xmlns:a16="http://schemas.microsoft.com/office/drawing/2014/main" id="{5FABD7A8-FBDF-BF5F-9E6F-3787B0D8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09" y="1476839"/>
            <a:ext cx="6779518" cy="2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2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(abaixo)</a:t>
                </a:r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dirty="0"/>
                  <a:t>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entrarmos na regressão propriamente dita, vamos entender um pouco sobre as </a:t>
            </a:r>
            <a:r>
              <a:rPr lang="pt-BR" b="1" i="1" dirty="0">
                <a:solidFill>
                  <a:srgbClr val="00B050"/>
                </a:solidFill>
              </a:rPr>
              <a:t>formas como os algoritmos de ML aprendem </a:t>
            </a:r>
            <a:r>
              <a:rPr lang="pt-BR" dirty="0"/>
              <a:t>e as </a:t>
            </a:r>
            <a:r>
              <a:rPr lang="pt-BR" b="1" i="1" dirty="0">
                <a:solidFill>
                  <a:srgbClr val="00B050"/>
                </a:solidFill>
              </a:rPr>
              <a:t>arquiteturas</a:t>
            </a:r>
            <a:r>
              <a:rPr lang="pt-BR" dirty="0"/>
              <a:t> que podemos encontrar.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7" y="1825624"/>
            <a:ext cx="5573028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desempenho e comportamento.</a:t>
            </a:r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471636" y="2313831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9" y="1825624"/>
            <a:ext cx="5515276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356133" y="2236829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coletar dados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/>
          </a:bodyPr>
          <a:lstStyle/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1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Avaliar o modelo </a:t>
            </a:r>
            <a:r>
              <a:rPr lang="pt-BR" dirty="0"/>
              <a:t>envolver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</a:t>
            </a:r>
            <a:r>
              <a:rPr lang="pt-BR" b="1" i="1" dirty="0">
                <a:solidFill>
                  <a:srgbClr val="00B050"/>
                </a:solidFill>
              </a:rPr>
              <a:t>otimizá-lo,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intermediária</a:t>
            </a:r>
            <a:r>
              <a:rPr lang="pt-BR" dirty="0"/>
              <a:t> entre avaliar/otimizar e a inferência,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conjunto de dados </a:t>
            </a:r>
            <a:r>
              <a:rPr lang="pt-BR" b="0" i="0" dirty="0">
                <a:effectLst/>
              </a:rPr>
              <a:t>que contém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exemplos de entrada </a:t>
            </a:r>
            <a:r>
              <a:rPr lang="pt-BR" b="0" i="0" dirty="0">
                <a:effectLst/>
              </a:rPr>
              <a:t>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as saídas correspondentes </a:t>
            </a:r>
            <a:r>
              <a:rPr lang="pt-BR" b="0" i="0" dirty="0">
                <a:effectLst/>
              </a:rPr>
              <a:t>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nas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generalização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6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rótulos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a mapear as entradas nas saídas desejadas</a:t>
            </a:r>
            <a:r>
              <a:rPr lang="pt-BR" b="0" i="0" dirty="0">
                <a:effectLst/>
              </a:rPr>
              <a:t>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50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Algoritmos de aprendizado supervisionado são frequentemente usados em tarefas 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classificação</a:t>
            </a:r>
            <a:r>
              <a:rPr lang="pt-BR" dirty="0"/>
              <a:t>: objetivo é </a:t>
            </a:r>
            <a:r>
              <a:rPr lang="pt-BR" b="0" i="0" dirty="0">
                <a:effectLst/>
              </a:rPr>
              <a:t>atribuir uma categoria ou classe a uma entrada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: objetivo é predizer um valor numérico.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da </a:t>
            </a:r>
            <a:r>
              <a:rPr lang="pt-BR" b="1" i="1" dirty="0">
                <a:solidFill>
                  <a:srgbClr val="7030A0"/>
                </a:solidFill>
              </a:rPr>
              <a:t>regressão</a:t>
            </a:r>
            <a:r>
              <a:rPr lang="pt-BR" dirty="0"/>
              <a:t> é encontrar uma </a:t>
            </a:r>
            <a:r>
              <a:rPr lang="pt-BR" b="1" i="1" dirty="0">
                <a:solidFill>
                  <a:srgbClr val="7030A0"/>
                </a:solidFill>
              </a:rPr>
              <a:t>função</a:t>
            </a:r>
            <a:r>
              <a:rPr lang="pt-BR" dirty="0"/>
              <a:t> que </a:t>
            </a:r>
            <a:r>
              <a:rPr lang="pt-BR" b="1" i="1" dirty="0">
                <a:solidFill>
                  <a:srgbClr val="00B050"/>
                </a:solidFill>
              </a:rPr>
              <a:t>aproxime o comportamento dos dados </a:t>
            </a:r>
            <a:r>
              <a:rPr lang="pt-BR" dirty="0"/>
              <a:t>com o </a:t>
            </a:r>
            <a:r>
              <a:rPr lang="pt-BR" b="1" i="1" dirty="0">
                <a:solidFill>
                  <a:srgbClr val="00B050"/>
                </a:solidFill>
              </a:rPr>
              <a:t>menor erro possível</a:t>
            </a:r>
            <a:r>
              <a:rPr lang="pt-BR" dirty="0"/>
              <a:t> ao longo de todos os exemplos do conjunto de dados.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2786</Words>
  <Application>Microsoft Office PowerPoint</Application>
  <PresentationFormat>Widescreen</PresentationFormat>
  <Paragraphs>364</Paragraphs>
  <Slides>46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Tipos de aprendizado</vt:lpstr>
      <vt:lpstr>Aprendizado supervisionado</vt:lpstr>
      <vt:lpstr>Aprendizado supervisionado</vt:lpstr>
      <vt:lpstr>Aprendizado supervisionado</vt:lpstr>
      <vt:lpstr>Aprendizado supervisionado</vt:lpstr>
      <vt:lpstr>Classificação e regressão</vt:lpstr>
      <vt:lpstr>Classificação e regressão</vt:lpstr>
      <vt:lpstr>Aprendizado não-supervisionado</vt:lpstr>
      <vt:lpstr>Aprendizado não-supervisionado</vt:lpstr>
      <vt:lpstr>Aprendizado por reforço</vt:lpstr>
      <vt:lpstr>Aprendizado por reforço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convolucional (CNN)</vt:lpstr>
      <vt:lpstr>Rede neural recorrente (RNN)</vt:lpstr>
      <vt:lpstr>Autoencoders</vt:lpstr>
      <vt:lpstr>Autoencoders</vt:lpstr>
      <vt:lpstr>Modelos de aprendizado supervisionado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2013</cp:revision>
  <dcterms:created xsi:type="dcterms:W3CDTF">2020-01-20T13:50:05Z</dcterms:created>
  <dcterms:modified xsi:type="dcterms:W3CDTF">2023-09-06T15:03:37Z</dcterms:modified>
</cp:coreProperties>
</file>